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418" y="-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ac9615725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ac9615725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165a4c2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b165a4c2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ac9615725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ac9615725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165a4c2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b165a4c2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b165a4c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b165a4c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ac9615725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ac9615725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b165a4c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b165a4c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b165a4c2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b165a4c2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ac9615725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ac9615725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ac9615725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ac9615725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ac9615725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ac9615725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b165a4c2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b165a4c2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b2ceb20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b2ceb203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ac9615725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ac9615725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ac9615725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ac9615725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ac961572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ac9615725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herly@karmano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rushg@karmanos.org" TargetMode="External"/><Relationship Id="rId4" Type="http://schemas.openxmlformats.org/officeDocument/2006/relationships/hyperlink" Target="mailto:danieln@karmanos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biologyprogram.med.wayne.edu/pdfs/biannual_committee_report_2017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biologyprogram.med.wayne.edu/pdfs/biannual_committee_report_2017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biologyprogram.med.wayne.edu/pdfs/phd_final_defense_report_2012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.wayne.edu/phd/deadlines-requiremen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ancerbiologyprogram.med.wayne.edu/pdfs/phd_guidelines_edits_ned_05162019_lm_ned_lm_ned_lm05162019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ancerbiologyprogram.med.wayne.edu/resources" TargetMode="External"/><Relationship Id="rId3" Type="http://schemas.openxmlformats.org/officeDocument/2006/relationships/hyperlink" Target="http://cancerbiologyprogram.med.wayne.edu/pdfs/phd_guidelines_edits_ned_05162019_lm_ned_lm_ned_lm05162019.pdf" TargetMode="External"/><Relationship Id="rId7" Type="http://schemas.openxmlformats.org/officeDocument/2006/relationships/hyperlink" Target="https://gradschool.wayne.edu/phd/ar-id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ancerbiologyprogram.med.wayne.edu/pdfs/biannual_committee_report_2017.docx" TargetMode="External"/><Relationship Id="rId5" Type="http://schemas.openxmlformats.org/officeDocument/2006/relationships/hyperlink" Target="http://cancerbiologyprogram.med.wayne.edu/pdfs/phd_coursework_plan_of_work.pdf" TargetMode="External"/><Relationship Id="rId4" Type="http://schemas.openxmlformats.org/officeDocument/2006/relationships/hyperlink" Target="http://cancerbiologyprogram.med.wayne.edu/pdfs/rotation_report_2017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biologyprogram.med.wayne.edu/pdfs/rotation_report_2017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ancerbiologyprogram.med.wayne.edu/pdfs/cb_student-mentor_agreement_5-7-19.pdf" TargetMode="External"/><Relationship Id="rId4" Type="http://schemas.openxmlformats.org/officeDocument/2006/relationships/hyperlink" Target="http://cancerbiologyprogram.med.wayne.edu/pdfs/phd_guidelines_edits_ned_05162019_lm_ned_lm_ned_lm05162019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biologyprogram.med.wayne.edu/pdfs/phd_coursework_plan_of_wor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ancerbiologyprogram.med.wayne.edu/pdfs/prospectus_instructions_201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biologyprogram.med.wayne.edu/pdfs/prospectus_instructions_201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ncerbiologyprogram.med.wayne.edu/pdfs/phd_conflict_of_interest_form.pdf" TargetMode="External"/><Relationship Id="rId5" Type="http://schemas.openxmlformats.org/officeDocument/2006/relationships/hyperlink" Target="https://cancerbiologyprogram.med.wayne.edu/pdfs/phd_prospectus_and_record_of_approval_form.pdf" TargetMode="External"/><Relationship Id="rId4" Type="http://schemas.openxmlformats.org/officeDocument/2006/relationships/hyperlink" Target="https://cancerbiologyprogram.med.wayne.edu/pdfs/phd_recommendation_for_candidacy_status_form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.wayne.edu/phd/ar-id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biologyprogram.med.wayne.edu/pdfs/biannual_committee_report_2017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 Program Guide for Students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845025" y="2858075"/>
            <a:ext cx="70482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Updated </a:t>
            </a: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December</a:t>
            </a: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2019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 Director: Dr. Larry Matherly  (</a:t>
            </a:r>
            <a:r>
              <a:rPr lang="en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matherly@karmanos.org</a:t>
            </a: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 Manager: Nadia Daniel (</a:t>
            </a:r>
            <a:r>
              <a:rPr lang="en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danieln@karmanos.org</a:t>
            </a: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Graduate Officer: Dr. George Brush (</a:t>
            </a:r>
            <a:r>
              <a:rPr lang="en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brushg@karmanos.org</a:t>
            </a: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87900" y="371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4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-133200" y="983975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Fall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Academic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CB7700 </a:t>
            </a:r>
            <a:r>
              <a:rPr lang="en" sz="1100" dirty="0"/>
              <a:t>Journal Club 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CB7890 </a:t>
            </a:r>
            <a:r>
              <a:rPr lang="en" sz="1100" dirty="0"/>
              <a:t>Seminar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CB9993 </a:t>
            </a:r>
            <a:r>
              <a:rPr lang="en" sz="1100" dirty="0"/>
              <a:t>Doctoral Status 3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Register for Winter semester by November 30th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Email Nadia with any overrides by November 30th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Research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Collect data on dissertation aims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Write and submit paper(s) on research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CB Program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Resubmit F31 in August or December if not awarded on first submission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Committee meeting 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summary of research to committee at least 3 days prior to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research progress summary and </a:t>
            </a:r>
            <a:r>
              <a:rPr lang="en" sz="1100" u="sng" dirty="0">
                <a:solidFill>
                  <a:schemeClr val="accent5"/>
                </a:solidFill>
                <a:hlinkClick r:id="rId3"/>
              </a:rPr>
              <a:t>committee recommendations</a:t>
            </a:r>
            <a:r>
              <a:rPr lang="en" sz="1100" dirty="0"/>
              <a:t> to Nadia no more than 2 days after meeting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Grand Rounds Attendance (at least  80%)</a:t>
            </a:r>
            <a:endParaRPr sz="1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202700" y="1032300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Winter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Academic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CB7700 </a:t>
            </a:r>
            <a:r>
              <a:rPr lang="en" sz="1100" dirty="0"/>
              <a:t>Journal Club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CB7890 </a:t>
            </a:r>
            <a:r>
              <a:rPr lang="en" sz="1100" dirty="0"/>
              <a:t>Seminar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CB9994 </a:t>
            </a:r>
            <a:r>
              <a:rPr lang="en" sz="1100" dirty="0"/>
              <a:t>Doctoral Status 4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Register for Spring/Summer Classes by March 31st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Email Nadia with override requests by March 31st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Research</a:t>
            </a:r>
            <a:endParaRPr sz="1100" u="sng" dirty="0"/>
          </a:p>
          <a:p>
            <a:pPr marL="1371600" marR="0" lvl="2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❏"/>
            </a:pPr>
            <a:r>
              <a:rPr lang="en" sz="1100" dirty="0"/>
              <a:t>Collect data on dissertation aims</a:t>
            </a:r>
            <a:endParaRPr sz="1100" dirty="0"/>
          </a:p>
          <a:p>
            <a:pPr marL="1371600" marR="0" lvl="2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Write and submit paper(s) on research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CB Program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CB Symposium Presentation 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Committee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summary of research to committee at least 3 days prior to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research progress summary and </a:t>
            </a:r>
            <a:r>
              <a:rPr lang="en" sz="1100" u="sng" dirty="0">
                <a:solidFill>
                  <a:schemeClr val="accent5"/>
                </a:solidFill>
                <a:hlinkClick r:id="rId3"/>
              </a:rPr>
              <a:t>committee recommendations</a:t>
            </a:r>
            <a:r>
              <a:rPr lang="en" sz="1100" dirty="0"/>
              <a:t> to Nadia no more than 2 days after meeting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Grand Rounds Attendance (80%)</a:t>
            </a:r>
            <a:endParaRPr sz="1100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100" dirty="0"/>
          </a:p>
          <a:p>
            <a:pPr marL="91440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87900" y="371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4 Continued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216650" y="1319225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Summer</a:t>
            </a:r>
            <a:endParaRPr sz="110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/>
              <a:t>Academic </a:t>
            </a:r>
            <a:endParaRPr sz="1100" u="sng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Research </a:t>
            </a:r>
            <a:endParaRPr sz="1100"/>
          </a:p>
          <a:p>
            <a:pPr marL="1371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/>
              <a:t>Register for Fall Classes by July 31st</a:t>
            </a:r>
            <a:endParaRPr sz="1200"/>
          </a:p>
          <a:p>
            <a:pPr marL="1371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/>
              <a:t>Email Naida with override request by July 31st</a:t>
            </a:r>
            <a:endParaRPr sz="110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/>
              <a:t>Research</a:t>
            </a:r>
            <a:endParaRPr sz="1100" u="sng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Collect data on dissertation aims </a:t>
            </a:r>
            <a:endParaRPr sz="110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200"/>
              <a:t>Write and submit paper(s) on research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45100" y="122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5 &amp; until graduation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-147475" y="989500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Fall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Academic 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CB7890 </a:t>
            </a:r>
            <a:r>
              <a:rPr lang="en" sz="1100" dirty="0"/>
              <a:t>Seminar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CB9995 </a:t>
            </a:r>
            <a:r>
              <a:rPr lang="en" sz="1100" dirty="0"/>
              <a:t>Doctoral Candidate Status V (0 credits) placeholder until graduation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Register for Winter semester by November 30th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Email Nadia with any overrides by November 30th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Research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Collect data on dissertation aims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Write and submit paper(s) on research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CB Program Participation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Committee meeting 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summary of research to committee at least 3 days prior to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research progress summary and </a:t>
            </a:r>
            <a:r>
              <a:rPr lang="en" sz="1100" u="sng" dirty="0">
                <a:solidFill>
                  <a:schemeClr val="accent5"/>
                </a:solidFill>
                <a:hlinkClick r:id="rId3"/>
              </a:rPr>
              <a:t>committee recommendations</a:t>
            </a:r>
            <a:r>
              <a:rPr lang="en" sz="1100" dirty="0"/>
              <a:t> to Nadia no more than 2 days after meeting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Grand Rounds Attendance (80%)</a:t>
            </a:r>
            <a:endParaRPr sz="1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4202700" y="1084200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Winter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Academic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Seminar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Doctoral Candidate Status V (0 credits) placeholder until graduation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Register for Spring/Summer Classes by March 31st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Email Nadia with override requests by March 31st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Research</a:t>
            </a:r>
            <a:endParaRPr sz="1100" u="sng" dirty="0"/>
          </a:p>
          <a:p>
            <a:pPr marL="1371600" marR="0" lvl="2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❏"/>
            </a:pPr>
            <a:r>
              <a:rPr lang="en" sz="1100" dirty="0"/>
              <a:t>Collect data on dissertation aims</a:t>
            </a:r>
            <a:endParaRPr sz="1100" dirty="0"/>
          </a:p>
          <a:p>
            <a:pPr marL="1371600" marR="0" lvl="2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Write and submit paper(s) on research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CB Program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CB Symposium Presentation 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Committee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summary of research to committee at least 3 days prior to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research progress summary and </a:t>
            </a:r>
            <a:r>
              <a:rPr lang="en" sz="1100" u="sng" dirty="0">
                <a:solidFill>
                  <a:schemeClr val="accent5"/>
                </a:solidFill>
                <a:hlinkClick r:id="rId3"/>
              </a:rPr>
              <a:t>committee recommendations</a:t>
            </a:r>
            <a:r>
              <a:rPr lang="en" sz="1100" dirty="0"/>
              <a:t> to Nadia no more than 2 days after meeting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Grand Rounds Attendance (80%)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87900" y="3082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Graduation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87900" y="125824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Ensure you have satisfied academic and publication requirements for graduation</a:t>
            </a:r>
            <a:endParaRPr sz="14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Minimum of 2 research publications, not including a review article, in ISI indexed journals (cited on PubMed) 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One of these publications must be a first author</a:t>
            </a:r>
            <a:endParaRPr sz="11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Solicit approval to defend PhD from CB Steering Committee </a:t>
            </a:r>
            <a:endParaRPr sz="14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Minimum of 2 weeks prior to final planned committee meeting, 1 page summary of research accomplishments in relation to each dissertation aim, summary of publications and awards on which PhD will be awarded should be submitted to Nadia 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Report should be accompanied by </a:t>
            </a:r>
            <a:r>
              <a:rPr lang="en" sz="1100" b="1">
                <a:solidFill>
                  <a:schemeClr val="accent2"/>
                </a:solidFill>
              </a:rPr>
              <a:t>“Application to Defend the PhD in Cancer Biology”</a:t>
            </a:r>
            <a:r>
              <a:rPr lang="en" sz="1100" b="1">
                <a:solidFill>
                  <a:srgbClr val="FF0000"/>
                </a:solidFill>
              </a:rPr>
              <a:t> </a:t>
            </a:r>
            <a:endParaRPr sz="1100" b="1">
              <a:solidFill>
                <a:srgbClr val="FF0000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CB Steering Committee will review and approve the progress report and advise the CB Program Director of approval and sign off on departmental form</a:t>
            </a:r>
            <a:endParaRPr sz="110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A copy of departmental form signed by Graduate Program Director and Dissertation committee members should be returned with standard committee meeting form  and summary to Nadia </a:t>
            </a:r>
            <a:endParaRPr sz="110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 b="1" u="sng">
                <a:solidFill>
                  <a:schemeClr val="accent5"/>
                </a:solidFill>
                <a:hlinkClick r:id="rId3"/>
              </a:rPr>
              <a:t>Final Defense Report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Graduation continued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 the Degree completion and requirements from the graduate school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PhD Graduation Checklist Graduate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 CB program guidelines for graduation listed in CB Program Guidelines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CB Program Guidelines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87900" y="-556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87900" y="462551"/>
            <a:ext cx="8368200" cy="56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/>
              <a:t>Year 1 Links</a:t>
            </a:r>
            <a:endParaRPr sz="900" b="1" u="sng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CB Program Guidelines: </a:t>
            </a: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http://cancerbiologyprogram.med.wayne.edu/pdfs/phd_guidelines_edits_ned_05162019_lm_ned_lm_ned_lm05162019.pdf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Rotation Appraisal Report: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http://cancerbiologyprogram.med.wayne.edu/pdfs/rotation_report_2017.docx</a:t>
            </a:r>
            <a:r>
              <a:rPr lang="en" sz="900"/>
              <a:t> 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b="1" u="sng"/>
              <a:t>Year 2 Links</a:t>
            </a:r>
            <a:endParaRPr sz="900" b="1" u="sng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Plan of Work: </a:t>
            </a:r>
            <a:r>
              <a:rPr lang="en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http://cancerbiologyprogram.med.wayne.edu/pdfs/phd_coursework_plan_of_work.pdf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Biannual committee meeting form: </a:t>
            </a:r>
            <a:r>
              <a:rPr lang="en" sz="900" u="sng">
                <a:solidFill>
                  <a:schemeClr val="hlink"/>
                </a:solidFill>
                <a:hlinkClick r:id="rId6"/>
              </a:rPr>
              <a:t>http://cancerbiologyprogram.med.wayne.edu/pdfs/biannual_committee_report_2017.docx</a:t>
            </a:r>
            <a:r>
              <a:rPr lang="en" sz="900"/>
              <a:t> 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900">
                <a:solidFill>
                  <a:srgbClr val="FFFFFF"/>
                </a:solidFill>
              </a:rPr>
              <a:t>IDP: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hlinkClick r:id="rId7"/>
              </a:rPr>
              <a:t> </a:t>
            </a:r>
            <a:r>
              <a:rPr lang="en" sz="900" u="sng">
                <a:solidFill>
                  <a:schemeClr val="accent5"/>
                </a:solidFill>
                <a:hlinkClick r:id="rId7"/>
              </a:rPr>
              <a:t>https://gradschool.wayne.edu/phd/ar-idp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/>
              <a:t>Year 3 Links</a:t>
            </a:r>
            <a:endParaRPr sz="900" b="1" u="sng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Biannual committee meeting form: </a:t>
            </a:r>
            <a:r>
              <a:rPr lang="en" sz="900" u="sng">
                <a:solidFill>
                  <a:schemeClr val="accent5"/>
                </a:solidFill>
                <a:hlinkClick r:id="rId6"/>
              </a:rPr>
              <a:t>http://cancerbiologyprogram.med.wayne.edu/pdfs/biannual_committee_report_2017.docx</a:t>
            </a:r>
            <a:r>
              <a:rPr lang="en" sz="900"/>
              <a:t> 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b="1" u="sng"/>
              <a:t>Year 4 Links</a:t>
            </a:r>
            <a:endParaRPr sz="900" b="1" u="sng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Biannual committee meeting form: </a:t>
            </a:r>
            <a:r>
              <a:rPr lang="en" sz="900" u="sng">
                <a:solidFill>
                  <a:schemeClr val="accent5"/>
                </a:solidFill>
                <a:hlinkClick r:id="rId6"/>
              </a:rPr>
              <a:t>http://cancerbiologyprogram.med.wayne.edu/pdfs/biannual_committee_report_2017.docx</a:t>
            </a:r>
            <a:r>
              <a:rPr lang="en" sz="900"/>
              <a:t> 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b="1" u="sng"/>
              <a:t>Senior Student Links</a:t>
            </a:r>
            <a:endParaRPr sz="900" b="1" u="sng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Biannual committee meeting form: </a:t>
            </a:r>
            <a:r>
              <a:rPr lang="en" sz="900" u="sng">
                <a:solidFill>
                  <a:schemeClr val="accent5"/>
                </a:solidFill>
                <a:hlinkClick r:id="rId6"/>
              </a:rPr>
              <a:t>http://cancerbiologyprogram.med.wayne.edu/pdfs/biannual_committee_report_2017.docx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General Program Information: </a:t>
            </a:r>
            <a:r>
              <a:rPr lang="en" sz="900" u="sng">
                <a:solidFill>
                  <a:schemeClr val="hlink"/>
                </a:solidFill>
                <a:hlinkClick r:id="rId8"/>
              </a:rPr>
              <a:t>https://cancerbiologyprogram.med.wayne.edu/resources</a:t>
            </a:r>
            <a:r>
              <a:rPr lang="en" sz="900"/>
              <a:t> </a:t>
            </a:r>
            <a:endParaRPr sz="9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37950" y="1084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of work example 1 - 1st year odd 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25" y="1343825"/>
            <a:ext cx="4169500" cy="27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854" y="1343825"/>
            <a:ext cx="4496346" cy="276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1013050" y="4280275"/>
            <a:ext cx="68913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Keep in mind courses and requirements may change. It is best to verify all academic questions with Dr. Brush.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37950" y="1084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of work example 2 - 1st year even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1013050" y="4280275"/>
            <a:ext cx="68913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Keep in mind courses and requirements may change. It is best to verify all academic questions with Dr. Brush. 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300" y="1126750"/>
            <a:ext cx="3935953" cy="263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97" y="1126750"/>
            <a:ext cx="3928701" cy="2631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88275" y="1334575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Fall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Academic 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IBS 7015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 7700 </a:t>
            </a:r>
            <a:r>
              <a:rPr lang="en" sz="1200" dirty="0"/>
              <a:t>Journal Club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CB7890 </a:t>
            </a:r>
            <a:r>
              <a:rPr lang="en" sz="1200" dirty="0"/>
              <a:t>Seminar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Register for Winter semester by November 30th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Email Nadia with any overrides by November 30th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Research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CB7710 </a:t>
            </a:r>
            <a:r>
              <a:rPr lang="en" sz="1200" dirty="0"/>
              <a:t>Lab Rotation(s) - Complete </a:t>
            </a:r>
            <a:r>
              <a:rPr lang="en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Rotation Appraisal Report</a:t>
            </a:r>
            <a:r>
              <a:rPr lang="en" sz="1200" dirty="0"/>
              <a:t>(s)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CB Program Participation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Review CB program </a:t>
            </a:r>
            <a:r>
              <a:rPr lang="en" sz="1200" u="sng" dirty="0">
                <a:solidFill>
                  <a:schemeClr val="hlink"/>
                </a:solidFill>
                <a:hlinkClick r:id="rId4"/>
              </a:rPr>
              <a:t>Guidelines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Grand Rounds Attendance (at least 80%)</a:t>
            </a:r>
            <a:endParaRPr sz="12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292075" y="609900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Winter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Academic 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CB7210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IBS Electives (2)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CB7700 </a:t>
            </a:r>
            <a:r>
              <a:rPr lang="en" sz="1200" dirty="0"/>
              <a:t>Journal Club - First Presentation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CB7890 </a:t>
            </a:r>
            <a:r>
              <a:rPr lang="en" sz="1200" dirty="0"/>
              <a:t>Seminar - First Presentation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CB7800 </a:t>
            </a:r>
            <a:r>
              <a:rPr lang="en" sz="1200" dirty="0"/>
              <a:t>Rigor and Reproducibility in Cancer Research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Register for Spring/Summer Classes by March 31st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Email Nadia with override requests by March 31st 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Research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Final Lab Rotation - Complete Appraisal(s)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Select mentor and email selection/reason to Nadia to be presented before steering committee</a:t>
            </a:r>
            <a:endParaRPr sz="1200" dirty="0"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If mentor selection approved sign and submit to Nadia </a:t>
            </a:r>
            <a:r>
              <a:rPr lang="en" sz="1200" u="sng" dirty="0">
                <a:solidFill>
                  <a:schemeClr val="hlink"/>
                </a:solidFill>
                <a:hlinkClick r:id="rId5"/>
              </a:rPr>
              <a:t>Mentor Student Agreement</a:t>
            </a:r>
            <a:r>
              <a:rPr lang="en" sz="1200" dirty="0"/>
              <a:t> 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CB Program Participation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CB Symposium presentation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Grand Rounds Attendance (80%)</a:t>
            </a:r>
            <a:endParaRPr sz="12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 Continued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223800" y="1225875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Summer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Academic 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CB7130 </a:t>
            </a:r>
            <a:r>
              <a:rPr lang="en" sz="1200" dirty="0"/>
              <a:t>Clinical </a:t>
            </a:r>
            <a:r>
              <a:rPr lang="en-US" sz="1200" dirty="0"/>
              <a:t>R</a:t>
            </a:r>
            <a:r>
              <a:rPr lang="en" sz="1200" dirty="0"/>
              <a:t>otations 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Register for Fall Classes by July 31st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Email Nadia with override request by July 31st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Research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Work on developing dissertation aims 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CB Program Participation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Written comprehensive in May</a:t>
            </a:r>
            <a:endParaRPr sz="1200" dirty="0"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 You will receive an email in early May to meet with Dr. Matherly which will outline the expectations of the written comprehensive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Read Emperor of All Maladies (Nadia has several copies, you don’t need to purchase, Audiobook while driving is also an option)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Write a 2 page summary of book and reflections on experience in clinic. Email to Nadia. </a:t>
            </a:r>
            <a:endParaRPr sz="12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5100" y="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2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-126075" y="1354925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Fall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Academic 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CB7700 </a:t>
            </a:r>
            <a:r>
              <a:rPr lang="en" sz="1200" dirty="0"/>
              <a:t>Journal Club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CB7890 </a:t>
            </a:r>
            <a:r>
              <a:rPr lang="en" sz="1200" dirty="0"/>
              <a:t>Seminar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Register for Winter semester by November 30th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Email Nadia with any overrides by November 30th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Research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Define aims for dissertation and collect data 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CB Program Participation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Fill out </a:t>
            </a:r>
            <a:r>
              <a:rPr lang="en" sz="1200" u="sng" dirty="0">
                <a:solidFill>
                  <a:schemeClr val="hlink"/>
                </a:solidFill>
                <a:hlinkClick r:id="rId3"/>
              </a:rPr>
              <a:t>plan of work</a:t>
            </a:r>
            <a:r>
              <a:rPr lang="en" sz="1200" dirty="0"/>
              <a:t> and meet with Dr. Brush to discuss and for approval (examples are at the end of powerpoint)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Grand Rounds Attendance (at least 80%)</a:t>
            </a:r>
            <a:endParaRPr sz="1200" dirty="0"/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235000" y="709676"/>
            <a:ext cx="4941300" cy="4612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Winter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Academic 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CB7700 </a:t>
            </a:r>
            <a:r>
              <a:rPr lang="en" sz="1200" dirty="0"/>
              <a:t>Journal Club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-US" sz="1200" dirty="0"/>
              <a:t>CB7890 </a:t>
            </a:r>
            <a:r>
              <a:rPr lang="en" sz="1200" dirty="0"/>
              <a:t>Seminar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Register for Spring/Summer Classes by March 31st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Email Nadia with override requests by March 31st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Research</a:t>
            </a:r>
            <a:endParaRPr sz="1200" u="sng" dirty="0"/>
          </a:p>
          <a:p>
            <a: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❏"/>
            </a:pPr>
            <a:r>
              <a:rPr lang="en" sz="1200" dirty="0"/>
              <a:t>Define aims for dissertation and collect data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/>
              <a:t>CB Program Participation</a:t>
            </a:r>
            <a:endParaRPr sz="1200" u="sng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Begin writing prospectus for Oral Defense in May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u="sng" dirty="0">
                <a:solidFill>
                  <a:schemeClr val="hlink"/>
                </a:solidFill>
                <a:hlinkClick r:id="rId4"/>
              </a:rPr>
              <a:t>Prospectus Instructions</a:t>
            </a:r>
            <a:endParaRPr lang="en" sz="1200" u="sng" dirty="0">
              <a:solidFill>
                <a:schemeClr val="hlink"/>
              </a:solidFill>
            </a:endParaRPr>
          </a:p>
          <a:p>
            <a:pPr lvl="2" indent="-304800">
              <a:spcBef>
                <a:spcPts val="0"/>
              </a:spcBef>
              <a:buSzPts val="1200"/>
              <a:buChar char="❏"/>
            </a:pPr>
            <a:r>
              <a:rPr lang="en-US" sz="1200" dirty="0"/>
              <a:t>Identify thesis committee members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CB Symposium presentation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Grand Rounds Attendance (80%)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Present for T32 funding upon mentor recommendation</a:t>
            </a:r>
            <a:endParaRPr sz="1200" dirty="0"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1 page abstract and 15 minute presentation</a:t>
            </a:r>
            <a:endParaRPr sz="12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Oral Qualifying Examine (May of 2nd Year, 1st Year for MD/PhD students) 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dirty="0">
                <a:solidFill>
                  <a:srgbClr val="FFFFFF"/>
                </a:solidFill>
              </a:rPr>
              <a:t>Your oral qualifying exam is also your first committee meeting. You will present your research as described in your prospectus to your committee and answer questions about it.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dirty="0">
                <a:solidFill>
                  <a:srgbClr val="FFFFFF"/>
                </a:solidFill>
              </a:rPr>
              <a:t>Meeting should be scheduled for mid- to late May. 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dirty="0">
                <a:solidFill>
                  <a:srgbClr val="FFFFFF"/>
                </a:solidFill>
              </a:rPr>
              <a:t>Prospectus should be sent to committee members to read at least a week in advance of your meeting.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800" dirty="0">
                <a:solidFill>
                  <a:srgbClr val="FFFFFF"/>
                </a:solidFill>
              </a:rPr>
              <a:t>Prospectus instructions:</a:t>
            </a:r>
            <a:r>
              <a:rPr lang="en-US" sz="800" dirty="0">
                <a:solidFill>
                  <a:srgbClr val="FFFF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rgbClr val="8BC34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https://cancerbiologyprogram.med.wayne.edu/pdfs/prospectus_instructions_2013.pdf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dirty="0">
                <a:solidFill>
                  <a:srgbClr val="FFFFFF"/>
                </a:solidFill>
              </a:rPr>
              <a:t>Bring the following forms to your committee meeting: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800" dirty="0">
                <a:solidFill>
                  <a:srgbClr val="FFFFFF"/>
                </a:solidFill>
              </a:rPr>
              <a:t>Recommendation for candidacy status:</a:t>
            </a:r>
            <a:r>
              <a:rPr lang="en-US" sz="800" dirty="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rgbClr val="8BC34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https://cancerbiologyprogram.med.wayne.edu/pdfs/phd_recommendation_for_candidacy_status_form.pdf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US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800" dirty="0">
                <a:solidFill>
                  <a:srgbClr val="FFFFFF"/>
                </a:solidFill>
              </a:rPr>
              <a:t>Prospectus and record of approval:</a:t>
            </a:r>
            <a:r>
              <a:rPr lang="en-US" sz="800" dirty="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 dirty="0">
                <a:solidFill>
                  <a:srgbClr val="8BC34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https://cancerbiologyprogram.med.wayne.edu/pdfs/phd_prospectus_and_record_of_approval_form.pdf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800">
                <a:solidFill>
                  <a:srgbClr val="FFFFFF"/>
                </a:solidFill>
              </a:rPr>
              <a:t>Conflicts of interest:</a:t>
            </a:r>
            <a:r>
              <a:rPr lang="en-US" sz="800">
                <a:solidFill>
                  <a:srgbClr val="FFFFF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u="sng">
                <a:solidFill>
                  <a:srgbClr val="8BC34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https://cancerbiologyprogram.med.wayne.edu/pdfs/phd_conflict_of_interest_form.pdf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Submitting your prospectus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200" dirty="0">
                <a:solidFill>
                  <a:srgbClr val="FFFFFF"/>
                </a:solidFill>
              </a:rPr>
              <a:t>Before submitting your prospectus, make sure you have submitted your plan of work (POW) and completed your individual development plan (IDP) with the graduate school.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900" dirty="0">
                <a:solidFill>
                  <a:srgbClr val="FFFFFF"/>
                </a:solidFill>
              </a:rPr>
              <a:t>IDP:</a:t>
            </a:r>
            <a:r>
              <a:rPr lang="en" sz="900" dirty="0">
                <a:solidFill>
                  <a:srgbClr val="FFFFFF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900" u="sng" dirty="0">
                <a:solidFill>
                  <a:schemeClr val="hlink"/>
                </a:solidFill>
                <a:hlinkClick r:id="rId3"/>
              </a:rPr>
              <a:t>https://gradschool.wayne.edu/phd/ar-idp</a:t>
            </a:r>
            <a:endParaRPr sz="900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200" dirty="0">
                <a:solidFill>
                  <a:srgbClr val="FFFFFF"/>
                </a:solidFill>
              </a:rPr>
              <a:t>After completing your oral defense, </a:t>
            </a:r>
            <a:r>
              <a:rPr lang="en-US" sz="1200" dirty="0">
                <a:solidFill>
                  <a:srgbClr val="FFFFFF"/>
                </a:solidFill>
              </a:rPr>
              <a:t>file digital copies to the Cancer Biology Graduate Program Office and ensure that all forms are signed by the Graduate Program Director prior to submitting the </a:t>
            </a:r>
            <a:r>
              <a:rPr lang="en" sz="1200" dirty="0">
                <a:solidFill>
                  <a:srgbClr val="FFFFFF"/>
                </a:solidFill>
              </a:rPr>
              <a:t>hard copies of the following to the </a:t>
            </a:r>
            <a:r>
              <a:rPr lang="en-US" sz="1200" dirty="0">
                <a:solidFill>
                  <a:srgbClr val="FFFFFF"/>
                </a:solidFill>
              </a:rPr>
              <a:t>G</a:t>
            </a:r>
            <a:r>
              <a:rPr lang="en" sz="1200" dirty="0">
                <a:solidFill>
                  <a:srgbClr val="FFFFFF"/>
                </a:solidFill>
              </a:rPr>
              <a:t>raduate </a:t>
            </a:r>
            <a:r>
              <a:rPr lang="en-US" sz="1200" dirty="0">
                <a:solidFill>
                  <a:srgbClr val="FFFFFF"/>
                </a:solidFill>
              </a:rPr>
              <a:t>School </a:t>
            </a:r>
            <a:r>
              <a:rPr lang="en" sz="1200" dirty="0">
                <a:solidFill>
                  <a:srgbClr val="FFFFFF"/>
                </a:solidFill>
              </a:rPr>
              <a:t>office at 5057 Woodward, 6th floor: 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900" dirty="0">
                <a:solidFill>
                  <a:srgbClr val="FFFFFF"/>
                </a:solidFill>
              </a:rPr>
              <a:t>Completed recommendation of candidacy status form</a:t>
            </a:r>
            <a:endParaRPr sz="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900" dirty="0">
                <a:solidFill>
                  <a:srgbClr val="FFFFFF"/>
                </a:solidFill>
              </a:rPr>
              <a:t>Completed prospectus and record of approval form</a:t>
            </a:r>
            <a:endParaRPr sz="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900" dirty="0">
                <a:solidFill>
                  <a:srgbClr val="FFFFFF"/>
                </a:solidFill>
              </a:rPr>
              <a:t>Prospectus</a:t>
            </a:r>
            <a:endParaRPr sz="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900" dirty="0">
                <a:solidFill>
                  <a:srgbClr val="FFFFFF"/>
                </a:solidFill>
              </a:rPr>
              <a:t>Completed conflict of interest form</a:t>
            </a:r>
            <a:endParaRPr sz="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900" dirty="0">
                <a:solidFill>
                  <a:srgbClr val="FFFFFF"/>
                </a:solidFill>
              </a:rPr>
              <a:t>Transcript (available at Academica)</a:t>
            </a:r>
            <a:endParaRPr sz="9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87900" y="942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2 Continued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245200" y="1247250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Summer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Academic </a:t>
            </a:r>
            <a:endParaRPr sz="1100" u="sng"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CB7300 </a:t>
            </a:r>
            <a:r>
              <a:rPr lang="en" sz="1100" dirty="0"/>
              <a:t>F31 Grant Writing Course</a:t>
            </a:r>
            <a:endParaRPr sz="1100"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CB7300 Principles of Clinical Oncology and Cancer Research (depending on year, may be in summer of 3rd year)</a:t>
            </a:r>
            <a:endParaRPr sz="11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Register for Fall Classes by July 31st</a:t>
            </a:r>
            <a:endParaRPr sz="1200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❏"/>
            </a:pPr>
            <a:r>
              <a:rPr lang="en" sz="1200" dirty="0"/>
              <a:t>Email Naida with override request by July 31st</a:t>
            </a:r>
            <a:endParaRPr sz="1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Research</a:t>
            </a:r>
            <a:endParaRPr sz="1100" u="sng"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Collect data on dissertation aims</a:t>
            </a:r>
            <a:endParaRPr sz="1100"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Send emails to schedule committee meeting by August </a:t>
            </a:r>
            <a:endParaRPr sz="1100"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Bi-annual, so plan for November-December (~6 months apart)</a:t>
            </a:r>
            <a:endParaRPr sz="1100"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87900" y="942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3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95400" y="953825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Fall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Academic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Finish remaining courses if needed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CB7700 </a:t>
            </a:r>
            <a:r>
              <a:rPr lang="en" sz="1100" dirty="0"/>
              <a:t>Journal Club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CB7890 </a:t>
            </a:r>
            <a:r>
              <a:rPr lang="en" sz="1100" dirty="0"/>
              <a:t>Seminar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CB9991 </a:t>
            </a:r>
            <a:r>
              <a:rPr lang="en" sz="1100" dirty="0"/>
              <a:t>Doctoral Status 1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Register for Winter semester by November 30th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Email Nadia with any overrides by November 30th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Research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Collect data for dissertation aims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CB Program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F31 in December 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Committee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summary of research to committee at least 3 days prior to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research progress summary and </a:t>
            </a:r>
            <a:r>
              <a:rPr lang="en" sz="1100" u="sng" dirty="0">
                <a:solidFill>
                  <a:schemeClr val="hlink"/>
                </a:solidFill>
                <a:hlinkClick r:id="rId3"/>
              </a:rPr>
              <a:t>committee recommendations</a:t>
            </a:r>
            <a:r>
              <a:rPr lang="en" sz="1100" dirty="0"/>
              <a:t> to Nadia no more than 2 days after meeting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Grand Rounds Attendance (at least 80%)</a:t>
            </a:r>
            <a:endParaRPr sz="11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4249275" y="1074550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Winter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Academic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Finish remaining courses if needed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CB7700 </a:t>
            </a:r>
            <a:r>
              <a:rPr lang="en" sz="1100" dirty="0"/>
              <a:t>Journal Club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CB7890 </a:t>
            </a:r>
            <a:r>
              <a:rPr lang="en" sz="1100" dirty="0"/>
              <a:t>Seminar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-US" sz="1100" dirty="0"/>
              <a:t>CB9992 </a:t>
            </a:r>
            <a:r>
              <a:rPr lang="en" sz="1100" dirty="0"/>
              <a:t>Doctoral Status 2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Register for Spring/Summer Classes by March 31st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Email Nadia with override requests by March 31st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Research</a:t>
            </a:r>
            <a:endParaRPr sz="1100" u="sng" dirty="0"/>
          </a:p>
          <a:p>
            <a:pPr marL="1371600" marR="0" lvl="2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❏"/>
            </a:pPr>
            <a:r>
              <a:rPr lang="en" sz="1100" dirty="0"/>
              <a:t>Collect data for dissertation aims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 dirty="0"/>
              <a:t>CB Program </a:t>
            </a:r>
            <a:endParaRPr sz="1100" u="sng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CB Symposium presentation</a:t>
            </a:r>
            <a:endParaRPr sz="1100" dirty="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Committee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summary of research to committee at least 3 days prior to meeting</a:t>
            </a:r>
            <a:endParaRPr sz="1100" dirty="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Submit research progress summary and </a:t>
            </a:r>
            <a:r>
              <a:rPr lang="en" sz="1100" u="sng" dirty="0">
                <a:solidFill>
                  <a:schemeClr val="accent5"/>
                </a:solidFill>
                <a:hlinkClick r:id="rId3"/>
              </a:rPr>
              <a:t>committee recommendations</a:t>
            </a:r>
            <a:r>
              <a:rPr lang="en" sz="1100" dirty="0"/>
              <a:t> to Nadia no more than 2 days after meeting</a:t>
            </a:r>
            <a:endParaRPr sz="1100" dirty="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dirty="0"/>
              <a:t>Grand Rounds Attendance (80%)</a:t>
            </a:r>
            <a:endParaRPr sz="11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87900" y="942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3 Continued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216650" y="1319225"/>
            <a:ext cx="4941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Summer</a:t>
            </a:r>
            <a:endParaRPr sz="110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/>
              <a:t>Academic </a:t>
            </a:r>
            <a:endParaRPr sz="1100" u="sng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CB7300 Principles of Clinical Oncology and Cancer Research (depending on year, may be in summer of 2nd year)</a:t>
            </a:r>
            <a:endParaRPr sz="110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Doctoral Status </a:t>
            </a:r>
            <a:endParaRPr sz="110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Register for Fall Classes by July 31st</a:t>
            </a:r>
            <a:endParaRPr sz="110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Email Naida with override request by July 31st</a:t>
            </a:r>
            <a:endParaRPr sz="110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/>
              <a:t>Research</a:t>
            </a:r>
            <a:endParaRPr sz="1100" u="sng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Collect data on dissertation aims </a:t>
            </a:r>
            <a:endParaRPr sz="110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 u="sng"/>
              <a:t>CB Program </a:t>
            </a:r>
            <a:endParaRPr sz="1100" u="sng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Submit by June 1st to Nadia a summary of dissertation aims, progress on research and copy of CV to be presented before steering committee </a:t>
            </a:r>
            <a:endParaRPr sz="1100"/>
          </a:p>
          <a:p>
            <a:pPr marL="1371600" lvl="2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Compete for T32 in May if not awarded an F31 grant</a:t>
            </a:r>
            <a:endParaRPr sz="1100"/>
          </a:p>
          <a:p>
            <a:pPr marL="1828800" lvl="3" indent="-298450" algn="just" rtl="0">
              <a:spcBef>
                <a:spcPts val="0"/>
              </a:spcBef>
              <a:spcAft>
                <a:spcPts val="0"/>
              </a:spcAft>
              <a:buSzPts val="1100"/>
              <a:buChar char="❏"/>
            </a:pPr>
            <a:r>
              <a:rPr lang="en" sz="1100"/>
              <a:t>1 page abstract of research and prepare a 15 minute presentation on your project and collected data</a:t>
            </a:r>
            <a:endParaRPr sz="11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1999</Words>
  <Application>Microsoft Office PowerPoint</Application>
  <PresentationFormat>On-screen Show (16:9)</PresentationFormat>
  <Paragraphs>260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Roboto Slab</vt:lpstr>
      <vt:lpstr>Roboto</vt:lpstr>
      <vt:lpstr>Marina</vt:lpstr>
      <vt:lpstr>CB Program Guide for Students</vt:lpstr>
      <vt:lpstr>Year 1</vt:lpstr>
      <vt:lpstr>Year 1 Continued</vt:lpstr>
      <vt:lpstr>Year 2</vt:lpstr>
      <vt:lpstr>Oral Qualifying Examine (May of 2nd Year, 1st Year for MD/PhD students) </vt:lpstr>
      <vt:lpstr>Submitting your prospectus</vt:lpstr>
      <vt:lpstr>Year 2 Continued</vt:lpstr>
      <vt:lpstr>Year 3</vt:lpstr>
      <vt:lpstr>Year 3 Continued</vt:lpstr>
      <vt:lpstr>Year 4</vt:lpstr>
      <vt:lpstr>Year 4 Continued</vt:lpstr>
      <vt:lpstr>Year 5 &amp; until graduation</vt:lpstr>
      <vt:lpstr>Graduation</vt:lpstr>
      <vt:lpstr>Graduation continued</vt:lpstr>
      <vt:lpstr>Links</vt:lpstr>
      <vt:lpstr>Plan of work example 1 - 1st year odd </vt:lpstr>
      <vt:lpstr>Plan of work example 2 - 1st year even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 Program Guide for Students</dc:title>
  <dc:creator>Wallace, Adrianne</dc:creator>
  <cp:lastModifiedBy>T460S</cp:lastModifiedBy>
  <cp:revision>7</cp:revision>
  <dcterms:modified xsi:type="dcterms:W3CDTF">2019-12-28T18:49:34Z</dcterms:modified>
</cp:coreProperties>
</file>